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69" r:id="rId3"/>
    <p:sldId id="270" r:id="rId4"/>
    <p:sldId id="271" r:id="rId5"/>
    <p:sldId id="272" r:id="rId6"/>
    <p:sldId id="273" r:id="rId7"/>
    <p:sldId id="262" r:id="rId8"/>
    <p:sldId id="263" r:id="rId9"/>
    <p:sldId id="280" r:id="rId10"/>
    <p:sldId id="281" r:id="rId11"/>
    <p:sldId id="282" r:id="rId12"/>
    <p:sldId id="278" r:id="rId13"/>
    <p:sldId id="264" r:id="rId14"/>
    <p:sldId id="279" r:id="rId15"/>
    <p:sldId id="265" r:id="rId16"/>
    <p:sldId id="260" r:id="rId17"/>
    <p:sldId id="261" r:id="rId18"/>
    <p:sldId id="266" r:id="rId19"/>
    <p:sldId id="267" r:id="rId20"/>
    <p:sldId id="274" r:id="rId21"/>
    <p:sldId id="276" r:id="rId22"/>
    <p:sldId id="277"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2568718E-D805-4173-9471-87315989573F}" type="datetimeFigureOut">
              <a:rPr lang="en-US"/>
              <a:pPr>
                <a:defRPr/>
              </a:pPr>
              <a:t>10/4/2015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8C7B4DA8-7A26-4622-98A0-9EC2263D831D}" type="slidenum">
              <a:rPr lang="en-US" altLang="en-US"/>
              <a:pPr>
                <a:defRPr/>
              </a:pPr>
              <a:t>‹#›</a:t>
            </a:fld>
            <a:endParaRPr lang="en-US" altLang="en-US"/>
          </a:p>
        </p:txBody>
      </p:sp>
    </p:spTree>
    <p:extLst>
      <p:ext uri="{BB962C8B-B14F-4D97-AF65-F5344CB8AC3E}">
        <p14:creationId xmlns:p14="http://schemas.microsoft.com/office/powerpoint/2010/main" val="11766806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A0C75F-C87F-4B85-8744-9B5F317172E9}" type="slidenum">
              <a:rPr lang="en-US" altLang="en-US"/>
              <a:pPr>
                <a:defRPr/>
              </a:pPr>
              <a:t>‹#›</a:t>
            </a:fld>
            <a:endParaRPr lang="en-US" altLang="en-US"/>
          </a:p>
        </p:txBody>
      </p:sp>
    </p:spTree>
    <p:extLst>
      <p:ext uri="{BB962C8B-B14F-4D97-AF65-F5344CB8AC3E}">
        <p14:creationId xmlns:p14="http://schemas.microsoft.com/office/powerpoint/2010/main" val="181215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A4818A-4CA3-491E-9FC6-78FA12C4BB90}" type="slidenum">
              <a:rPr lang="en-US" altLang="en-US"/>
              <a:pPr>
                <a:defRPr/>
              </a:pPr>
              <a:t>‹#›</a:t>
            </a:fld>
            <a:endParaRPr lang="en-US" altLang="en-US"/>
          </a:p>
        </p:txBody>
      </p:sp>
    </p:spTree>
    <p:extLst>
      <p:ext uri="{BB962C8B-B14F-4D97-AF65-F5344CB8AC3E}">
        <p14:creationId xmlns:p14="http://schemas.microsoft.com/office/powerpoint/2010/main" val="118894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8A77C6-2B49-4C3F-B33E-44883EDE825A}" type="slidenum">
              <a:rPr lang="en-US" altLang="en-US"/>
              <a:pPr>
                <a:defRPr/>
              </a:pPr>
              <a:t>‹#›</a:t>
            </a:fld>
            <a:endParaRPr lang="en-US" altLang="en-US"/>
          </a:p>
        </p:txBody>
      </p:sp>
    </p:spTree>
    <p:extLst>
      <p:ext uri="{BB962C8B-B14F-4D97-AF65-F5344CB8AC3E}">
        <p14:creationId xmlns:p14="http://schemas.microsoft.com/office/powerpoint/2010/main" val="325874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AC7089-04F3-4C30-B401-7EEF3671CA23}" type="slidenum">
              <a:rPr lang="en-US" altLang="en-US"/>
              <a:pPr>
                <a:defRPr/>
              </a:pPr>
              <a:t>‹#›</a:t>
            </a:fld>
            <a:endParaRPr lang="en-US" altLang="en-US"/>
          </a:p>
        </p:txBody>
      </p:sp>
    </p:spTree>
    <p:extLst>
      <p:ext uri="{BB962C8B-B14F-4D97-AF65-F5344CB8AC3E}">
        <p14:creationId xmlns:p14="http://schemas.microsoft.com/office/powerpoint/2010/main" val="72398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15EF2-3D07-4175-9396-B96A41B0B17C}" type="slidenum">
              <a:rPr lang="en-US" altLang="en-US"/>
              <a:pPr>
                <a:defRPr/>
              </a:pPr>
              <a:t>‹#›</a:t>
            </a:fld>
            <a:endParaRPr lang="en-US" altLang="en-US"/>
          </a:p>
        </p:txBody>
      </p:sp>
    </p:spTree>
    <p:extLst>
      <p:ext uri="{BB962C8B-B14F-4D97-AF65-F5344CB8AC3E}">
        <p14:creationId xmlns:p14="http://schemas.microsoft.com/office/powerpoint/2010/main" val="231804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EFD308-5D61-41B0-82E1-45E1209AA18F}" type="slidenum">
              <a:rPr lang="en-US" altLang="en-US"/>
              <a:pPr>
                <a:defRPr/>
              </a:pPr>
              <a:t>‹#›</a:t>
            </a:fld>
            <a:endParaRPr lang="en-US" altLang="en-US"/>
          </a:p>
        </p:txBody>
      </p:sp>
    </p:spTree>
    <p:extLst>
      <p:ext uri="{BB962C8B-B14F-4D97-AF65-F5344CB8AC3E}">
        <p14:creationId xmlns:p14="http://schemas.microsoft.com/office/powerpoint/2010/main" val="335089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C2A827-7FF5-4BD4-A5A3-F01CBA827D34}" type="slidenum">
              <a:rPr lang="en-US" altLang="en-US"/>
              <a:pPr>
                <a:defRPr/>
              </a:pPr>
              <a:t>‹#›</a:t>
            </a:fld>
            <a:endParaRPr lang="en-US" altLang="en-US"/>
          </a:p>
        </p:txBody>
      </p:sp>
    </p:spTree>
    <p:extLst>
      <p:ext uri="{BB962C8B-B14F-4D97-AF65-F5344CB8AC3E}">
        <p14:creationId xmlns:p14="http://schemas.microsoft.com/office/powerpoint/2010/main" val="9198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F39073-817D-4728-8871-D0B13C91291A}" type="slidenum">
              <a:rPr lang="en-US" altLang="en-US"/>
              <a:pPr>
                <a:defRPr/>
              </a:pPr>
              <a:t>‹#›</a:t>
            </a:fld>
            <a:endParaRPr lang="en-US" altLang="en-US"/>
          </a:p>
        </p:txBody>
      </p:sp>
    </p:spTree>
    <p:extLst>
      <p:ext uri="{BB962C8B-B14F-4D97-AF65-F5344CB8AC3E}">
        <p14:creationId xmlns:p14="http://schemas.microsoft.com/office/powerpoint/2010/main" val="239333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2754645-B4FE-4E8E-A504-89D7FA4AC19E}" type="slidenum">
              <a:rPr lang="en-US" altLang="en-US"/>
              <a:pPr>
                <a:defRPr/>
              </a:pPr>
              <a:t>‹#›</a:t>
            </a:fld>
            <a:endParaRPr lang="en-US" altLang="en-US"/>
          </a:p>
        </p:txBody>
      </p:sp>
    </p:spTree>
    <p:extLst>
      <p:ext uri="{BB962C8B-B14F-4D97-AF65-F5344CB8AC3E}">
        <p14:creationId xmlns:p14="http://schemas.microsoft.com/office/powerpoint/2010/main" val="23787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E0F27E-F337-4709-BFB0-8A0D5A06334E}" type="slidenum">
              <a:rPr lang="en-US" altLang="en-US"/>
              <a:pPr>
                <a:defRPr/>
              </a:pPr>
              <a:t>‹#›</a:t>
            </a:fld>
            <a:endParaRPr lang="en-US" altLang="en-US"/>
          </a:p>
        </p:txBody>
      </p:sp>
    </p:spTree>
    <p:extLst>
      <p:ext uri="{BB962C8B-B14F-4D97-AF65-F5344CB8AC3E}">
        <p14:creationId xmlns:p14="http://schemas.microsoft.com/office/powerpoint/2010/main" val="3756541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C6741D-2FA5-4300-9D20-1F9CC8A9C500}" type="slidenum">
              <a:rPr lang="en-US" altLang="en-US"/>
              <a:pPr>
                <a:defRPr/>
              </a:pPr>
              <a:t>‹#›</a:t>
            </a:fld>
            <a:endParaRPr lang="en-US" altLang="en-US"/>
          </a:p>
        </p:txBody>
      </p:sp>
    </p:spTree>
    <p:extLst>
      <p:ext uri="{BB962C8B-B14F-4D97-AF65-F5344CB8AC3E}">
        <p14:creationId xmlns:p14="http://schemas.microsoft.com/office/powerpoint/2010/main" val="30120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C9E253B-93BB-4376-BC9B-04709F0B212C}"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fade">
                                      <p:cBhvr>
                                        <p:cTn id="12" dur="2000"/>
                                        <p:tgtEl>
                                          <p:spTgt spid="10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fade">
                                      <p:cBhvr>
                                        <p:cTn id="15" dur="2000"/>
                                        <p:tgtEl>
                                          <p:spTgt spid="10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fade">
                                      <p:cBhvr>
                                        <p:cTn id="18" dur="2000"/>
                                        <p:tgtEl>
                                          <p:spTgt spid="10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fade">
                                      <p:cBhvr>
                                        <p:cTn id="21" dur="2000"/>
                                        <p:tgtEl>
                                          <p:spTgt spid="10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fade">
                                      <p:cBhvr>
                                        <p:cTn id="24" dur="2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381000"/>
            <a:ext cx="7772400" cy="1470025"/>
          </a:xfrm>
        </p:spPr>
        <p:txBody>
          <a:bodyPr/>
          <a:lstStyle/>
          <a:p>
            <a:pPr eaLnBrk="1" hangingPunct="1"/>
            <a:r>
              <a:rPr lang="en-US" altLang="en-US" sz="4000" smtClean="0"/>
              <a:t>George Orwell’s </a:t>
            </a:r>
            <a:r>
              <a:rPr lang="en-US" altLang="en-US" sz="4000" i="1" smtClean="0"/>
              <a:t>Animal Farm</a:t>
            </a:r>
            <a:r>
              <a:rPr lang="en-US" altLang="en-US" sz="4000" smtClean="0"/>
              <a:t> and </a:t>
            </a:r>
            <a:br>
              <a:rPr lang="en-US" altLang="en-US" sz="4000" smtClean="0"/>
            </a:br>
            <a:r>
              <a:rPr lang="en-US" altLang="en-US" sz="4000" smtClean="0"/>
              <a:t>The Russian Revolution</a:t>
            </a:r>
          </a:p>
        </p:txBody>
      </p:sp>
      <p:sp>
        <p:nvSpPr>
          <p:cNvPr id="3075" name="Rectangle 3"/>
          <p:cNvSpPr>
            <a:spLocks noGrp="1" noChangeArrowheads="1"/>
          </p:cNvSpPr>
          <p:nvPr>
            <p:ph type="subTitle" idx="1"/>
          </p:nvPr>
        </p:nvSpPr>
        <p:spPr>
          <a:xfrm>
            <a:off x="1447800" y="4800600"/>
            <a:ext cx="6400800" cy="1752600"/>
          </a:xfrm>
        </p:spPr>
        <p:txBody>
          <a:bodyPr/>
          <a:lstStyle/>
          <a:p>
            <a:pPr eaLnBrk="1" hangingPunct="1">
              <a:lnSpc>
                <a:spcPct val="80000"/>
              </a:lnSpc>
            </a:pPr>
            <a:r>
              <a:rPr lang="en-US" altLang="en-US" sz="1600" i="1" smtClean="0"/>
              <a:t>… One day I saw a little boy, perhaps ten years old, driving a huge cart-horse along a narrow path, whipping it whenever it tried to turn. It struck me that if only such animals became aware of their strength we should have no power over them, and that men exploit animals in much the same way as the rich exploit the proletariat.  </a:t>
            </a:r>
          </a:p>
          <a:p>
            <a:pPr eaLnBrk="1" hangingPunct="1">
              <a:lnSpc>
                <a:spcPct val="80000"/>
              </a:lnSpc>
            </a:pPr>
            <a:endParaRPr lang="en-US" altLang="en-US" sz="1600" i="1" smtClean="0"/>
          </a:p>
          <a:p>
            <a:pPr eaLnBrk="1" hangingPunct="1">
              <a:lnSpc>
                <a:spcPct val="80000"/>
              </a:lnSpc>
            </a:pPr>
            <a:r>
              <a:rPr lang="en-US" altLang="en-US" sz="1600" i="1" smtClean="0"/>
              <a:t>George Orwell (1947)</a:t>
            </a:r>
          </a:p>
        </p:txBody>
      </p:sp>
      <p:pic>
        <p:nvPicPr>
          <p:cNvPr id="3076" name="Picture 5" descr="cart%20hor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209800"/>
            <a:ext cx="3486150"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Gander cont.</a:t>
            </a:r>
            <a:endParaRPr lang="en-US" dirty="0"/>
          </a:p>
        </p:txBody>
      </p:sp>
      <p:sp>
        <p:nvSpPr>
          <p:cNvPr id="3" name="Content Placeholder 2"/>
          <p:cNvSpPr>
            <a:spLocks noGrp="1"/>
          </p:cNvSpPr>
          <p:nvPr>
            <p:ph idx="1"/>
          </p:nvPr>
        </p:nvSpPr>
        <p:spPr>
          <a:xfrm>
            <a:off x="457200" y="1066800"/>
            <a:ext cx="8229600" cy="5059363"/>
          </a:xfrm>
        </p:spPr>
        <p:txBody>
          <a:bodyPr/>
          <a:lstStyle/>
          <a:p>
            <a:pPr marL="0" indent="0">
              <a:buNone/>
            </a:pPr>
            <a:r>
              <a:rPr lang="en-US" sz="2400" dirty="0" smtClean="0"/>
              <a:t>clothing.  A small brown hen remembered a time when at a great distance she had seen the gander talking with some hawks in the forest.  “They were up to no good,” she said.  A duck remembered that the gander had once told him he did not believe in anything.  “He said to hell with the flag, too,” said the duck.  A guinea hen recalled that she had once seen somebody who looked very much like the gander throw something that looked a great deal like a bomb.  Finally, everybody snatched up sticks and stones and descended on the gander’s house.  He was strutting in his front yard, singing to his children and his wife.</a:t>
            </a:r>
          </a:p>
          <a:p>
            <a:pPr marL="0" indent="0">
              <a:buNone/>
            </a:pPr>
            <a:r>
              <a:rPr lang="en-US" sz="2400" dirty="0" smtClean="0"/>
              <a:t>“There he is!” everybody cried.  “Hawk-lover!  Unbeliever!  Flag-hater!  Bomb-thrower!”  So they set upon him and drove him out of the country.</a:t>
            </a:r>
          </a:p>
          <a:p>
            <a:pPr marL="0" indent="0">
              <a:buNone/>
            </a:pPr>
            <a:endParaRPr lang="en-US" sz="2400" dirty="0" smtClean="0"/>
          </a:p>
        </p:txBody>
      </p:sp>
    </p:spTree>
    <p:extLst>
      <p:ext uri="{BB962C8B-B14F-4D97-AF65-F5344CB8AC3E}">
        <p14:creationId xmlns:p14="http://schemas.microsoft.com/office/powerpoint/2010/main" val="2069580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What’s the moral?</a:t>
            </a:r>
            <a:endParaRPr lang="en-US" dirty="0"/>
          </a:p>
        </p:txBody>
      </p:sp>
      <p:sp>
        <p:nvSpPr>
          <p:cNvPr id="3" name="Subtitle 2"/>
          <p:cNvSpPr>
            <a:spLocks noGrp="1"/>
          </p:cNvSpPr>
          <p:nvPr>
            <p:ph type="subTitle" idx="1"/>
          </p:nvPr>
        </p:nvSpPr>
        <p:spPr/>
        <p:txBody>
          <a:bodyPr/>
          <a:lstStyle/>
          <a:p>
            <a:r>
              <a:rPr lang="en-US" dirty="0" smtClean="0"/>
              <a:t>It doesn’t matter if you’re a good person, because rumors (propaganda) can ruin your life</a:t>
            </a:r>
            <a:endParaRPr lang="en-US" dirty="0"/>
          </a:p>
        </p:txBody>
      </p:sp>
    </p:spTree>
    <p:extLst>
      <p:ext uri="{BB962C8B-B14F-4D97-AF65-F5344CB8AC3E}">
        <p14:creationId xmlns:p14="http://schemas.microsoft.com/office/powerpoint/2010/main" val="824317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p:txBody>
          <a:bodyPr/>
          <a:lstStyle/>
          <a:p>
            <a:pPr eaLnBrk="1" hangingPunct="1"/>
            <a:r>
              <a:rPr lang="en-US" altLang="en-US" sz="2800" smtClean="0"/>
              <a:t>Animal fables soon developed into more complex forms of literature called </a:t>
            </a:r>
            <a:r>
              <a:rPr lang="en-US" altLang="en-US" sz="2800" b="1" smtClean="0"/>
              <a:t>allegories</a:t>
            </a:r>
            <a:r>
              <a:rPr lang="en-US" altLang="en-US" sz="2800" smtClean="0"/>
              <a:t>. </a:t>
            </a:r>
          </a:p>
          <a:p>
            <a:pPr lvl="1" eaLnBrk="1" hangingPunct="1"/>
            <a:r>
              <a:rPr lang="en-US" altLang="en-US" smtClean="0"/>
              <a:t>An allegory is a story that includes characters, setting, etc. that have both literal and figurative meanings. </a:t>
            </a:r>
          </a:p>
          <a:p>
            <a:pPr eaLnBrk="1" hangingPunct="1"/>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1143000"/>
          </a:xfrm>
        </p:spPr>
        <p:txBody>
          <a:bodyPr/>
          <a:lstStyle/>
          <a:p>
            <a:pPr eaLnBrk="1" hangingPunct="1"/>
            <a:r>
              <a:rPr lang="en-US" altLang="en-US" sz="4000" smtClean="0"/>
              <a:t>Literal and Figurative Meaning in </a:t>
            </a:r>
            <a:r>
              <a:rPr lang="en-US" altLang="en-US" sz="4000" i="1" smtClean="0"/>
              <a:t>Animal Farm</a:t>
            </a:r>
          </a:p>
        </p:txBody>
      </p:sp>
      <p:sp>
        <p:nvSpPr>
          <p:cNvPr id="12291" name="Rectangle 3"/>
          <p:cNvSpPr>
            <a:spLocks noGrp="1" noChangeArrowheads="1"/>
          </p:cNvSpPr>
          <p:nvPr>
            <p:ph type="body" idx="1"/>
          </p:nvPr>
        </p:nvSpPr>
        <p:spPr>
          <a:xfrm>
            <a:off x="304800" y="1447800"/>
            <a:ext cx="6172200" cy="5257800"/>
          </a:xfrm>
        </p:spPr>
        <p:txBody>
          <a:bodyPr/>
          <a:lstStyle/>
          <a:p>
            <a:pPr eaLnBrk="1" hangingPunct="1">
              <a:lnSpc>
                <a:spcPct val="80000"/>
              </a:lnSpc>
            </a:pPr>
            <a:r>
              <a:rPr lang="en-US" altLang="en-US" sz="2800" smtClean="0"/>
              <a:t>George Orwell’s </a:t>
            </a:r>
            <a:r>
              <a:rPr lang="en-US" altLang="en-US" sz="2800" i="1" smtClean="0"/>
              <a:t>Animal Farm</a:t>
            </a:r>
            <a:r>
              <a:rPr lang="en-US" altLang="en-US" sz="2800" smtClean="0"/>
              <a:t> is an allegory. Therefore, the novel has both a literal and figurative meaning. </a:t>
            </a:r>
          </a:p>
          <a:p>
            <a:pPr lvl="1" eaLnBrk="1" hangingPunct="1">
              <a:lnSpc>
                <a:spcPct val="80000"/>
              </a:lnSpc>
            </a:pPr>
            <a:r>
              <a:rPr lang="en-US" altLang="en-US" sz="2400" smtClean="0"/>
              <a:t>On the surface, </a:t>
            </a:r>
            <a:r>
              <a:rPr lang="en-US" altLang="en-US" sz="2400" i="1" smtClean="0"/>
              <a:t>Animal Farm</a:t>
            </a:r>
            <a:r>
              <a:rPr lang="en-US" altLang="en-US" sz="2400" smtClean="0"/>
              <a:t> tells the story of farm animals who are tired of obeying the orders of a cruel master. This is the story’s literal meaning. </a:t>
            </a:r>
          </a:p>
          <a:p>
            <a:pPr lvl="2" eaLnBrk="1" hangingPunct="1">
              <a:lnSpc>
                <a:spcPct val="80000"/>
              </a:lnSpc>
            </a:pPr>
            <a:r>
              <a:rPr lang="en-US" altLang="en-US" sz="2000" smtClean="0"/>
              <a:t>A pig is a pig. </a:t>
            </a:r>
          </a:p>
          <a:p>
            <a:pPr lvl="1" eaLnBrk="1" hangingPunct="1">
              <a:lnSpc>
                <a:spcPct val="80000"/>
              </a:lnSpc>
            </a:pPr>
            <a:r>
              <a:rPr lang="en-US" altLang="en-US" sz="2400" smtClean="0"/>
              <a:t>It is important to understand that </a:t>
            </a:r>
            <a:r>
              <a:rPr lang="en-US" altLang="en-US" sz="2400" i="1" smtClean="0"/>
              <a:t>Animal Farm</a:t>
            </a:r>
            <a:r>
              <a:rPr lang="en-US" altLang="en-US" sz="2400" smtClean="0"/>
              <a:t> also has a figurative meaning. This novel also tells the story of Soviet Russia during the Russian Revolution. </a:t>
            </a:r>
          </a:p>
          <a:p>
            <a:pPr lvl="2" eaLnBrk="1" hangingPunct="1">
              <a:lnSpc>
                <a:spcPct val="80000"/>
              </a:lnSpc>
            </a:pPr>
            <a:r>
              <a:rPr lang="en-US" altLang="en-US" sz="2000" smtClean="0"/>
              <a:t>A pig is a political leader. </a:t>
            </a:r>
          </a:p>
        </p:txBody>
      </p:sp>
      <p:pic>
        <p:nvPicPr>
          <p:cNvPr id="12292" name="Picture 5" descr="p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295400"/>
            <a:ext cx="238125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7" descr="Animal%20Farm%20graphic%20-%20BIG%20PIG%20close%20mouth-7133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48000"/>
            <a:ext cx="2481263"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Satire</a:t>
            </a:r>
          </a:p>
        </p:txBody>
      </p:sp>
      <p:sp>
        <p:nvSpPr>
          <p:cNvPr id="13315" name="Rectangle 3"/>
          <p:cNvSpPr>
            <a:spLocks noGrp="1" noChangeArrowheads="1"/>
          </p:cNvSpPr>
          <p:nvPr>
            <p:ph type="body" idx="1"/>
          </p:nvPr>
        </p:nvSpPr>
        <p:spPr/>
        <p:txBody>
          <a:bodyPr/>
          <a:lstStyle/>
          <a:p>
            <a:pPr eaLnBrk="1" hangingPunct="1">
              <a:lnSpc>
                <a:spcPct val="90000"/>
              </a:lnSpc>
            </a:pPr>
            <a:r>
              <a:rPr lang="en-US" altLang="en-US" i="1" smtClean="0"/>
              <a:t>Animal Farm</a:t>
            </a:r>
            <a:r>
              <a:rPr lang="en-US" altLang="en-US" smtClean="0"/>
              <a:t> is also written as a </a:t>
            </a:r>
            <a:r>
              <a:rPr lang="en-US" altLang="en-US" b="1" smtClean="0"/>
              <a:t>satire</a:t>
            </a:r>
            <a:r>
              <a:rPr lang="en-US" altLang="en-US" smtClean="0"/>
              <a:t>. </a:t>
            </a:r>
          </a:p>
          <a:p>
            <a:pPr lvl="1" eaLnBrk="1" hangingPunct="1">
              <a:lnSpc>
                <a:spcPct val="90000"/>
              </a:lnSpc>
            </a:pPr>
            <a:r>
              <a:rPr lang="en-US" altLang="en-US" smtClean="0"/>
              <a:t>A </a:t>
            </a:r>
            <a:r>
              <a:rPr lang="en-US" altLang="en-US" b="1" smtClean="0"/>
              <a:t>satire</a:t>
            </a:r>
            <a:r>
              <a:rPr lang="en-US" altLang="en-US" smtClean="0"/>
              <a:t> is a form of literature that criticizes a subject by making it seem ridiculous, amusing, or contemptible.</a:t>
            </a:r>
          </a:p>
          <a:p>
            <a:pPr lvl="1" eaLnBrk="1" hangingPunct="1">
              <a:lnSpc>
                <a:spcPct val="90000"/>
              </a:lnSpc>
            </a:pPr>
            <a:r>
              <a:rPr lang="en-US" altLang="en-US" smtClean="0"/>
              <a:t>Purpose of satire:</a:t>
            </a:r>
          </a:p>
          <a:p>
            <a:pPr lvl="2" eaLnBrk="1" hangingPunct="1">
              <a:lnSpc>
                <a:spcPct val="90000"/>
              </a:lnSpc>
            </a:pPr>
            <a:r>
              <a:rPr lang="en-US" altLang="en-US" smtClean="0"/>
              <a:t>To make a moral judgment</a:t>
            </a:r>
          </a:p>
          <a:p>
            <a:pPr lvl="2" eaLnBrk="1" hangingPunct="1">
              <a:lnSpc>
                <a:spcPct val="90000"/>
              </a:lnSpc>
            </a:pPr>
            <a:r>
              <a:rPr lang="en-US" altLang="en-US" smtClean="0"/>
              <a:t>To correct wrongs</a:t>
            </a:r>
          </a:p>
          <a:p>
            <a:pPr lvl="2" eaLnBrk="1" hangingPunct="1">
              <a:lnSpc>
                <a:spcPct val="90000"/>
              </a:lnSpc>
            </a:pPr>
            <a:r>
              <a:rPr lang="en-US" altLang="en-US" smtClean="0"/>
              <a:t>To criticize injustices</a:t>
            </a:r>
          </a:p>
          <a:p>
            <a:pPr lvl="1" eaLnBrk="1" hangingPunct="1">
              <a:lnSpc>
                <a:spcPct val="90000"/>
              </a:lnSpc>
            </a:pPr>
            <a:r>
              <a:rPr lang="en-US" altLang="en-US" i="1" smtClean="0"/>
              <a:t>Animal Farm</a:t>
            </a:r>
            <a:r>
              <a:rPr lang="en-US" altLang="en-US" smtClean="0"/>
              <a:t> makes the Soviet Union seem both laughable and despicable.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295400"/>
            <a:ext cx="8229600" cy="1143000"/>
          </a:xfrm>
        </p:spPr>
        <p:txBody>
          <a:bodyPr/>
          <a:lstStyle/>
          <a:p>
            <a:pPr eaLnBrk="1" hangingPunct="1"/>
            <a:r>
              <a:rPr lang="en-US" altLang="en-US" sz="4000" i="1" smtClean="0"/>
              <a:t>Animal Farm</a:t>
            </a:r>
            <a:r>
              <a:rPr lang="en-US" altLang="en-US" sz="4000" smtClean="0"/>
              <a:t> and The Russian Revolution:  A Comparison</a:t>
            </a:r>
          </a:p>
        </p:txBody>
      </p:sp>
      <p:sp>
        <p:nvSpPr>
          <p:cNvPr id="14339" name="Rectangle 3"/>
          <p:cNvSpPr>
            <a:spLocks noGrp="1" noChangeArrowheads="1"/>
          </p:cNvSpPr>
          <p:nvPr>
            <p:ph type="body" idx="1"/>
          </p:nvPr>
        </p:nvSpPr>
        <p:spPr>
          <a:xfrm>
            <a:off x="457200" y="2743200"/>
            <a:ext cx="8229600" cy="2743200"/>
          </a:xfrm>
        </p:spPr>
        <p:txBody>
          <a:bodyPr/>
          <a:lstStyle/>
          <a:p>
            <a:pPr eaLnBrk="1" hangingPunct="1"/>
            <a:r>
              <a:rPr lang="en-US" altLang="en-US" smtClean="0"/>
              <a:t>In order to understand George Orwell’s literary masterpiece </a:t>
            </a:r>
            <a:r>
              <a:rPr lang="en-US" altLang="en-US" i="1" smtClean="0"/>
              <a:t>Animal Farm</a:t>
            </a:r>
            <a:r>
              <a:rPr lang="en-US" altLang="en-US" smtClean="0"/>
              <a:t>, you must know a few people and events that played important roles in the Russian Revolution.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body" sz="half" idx="2"/>
          </p:nvPr>
        </p:nvSpPr>
        <p:spPr>
          <a:xfrm>
            <a:off x="228600" y="304800"/>
            <a:ext cx="5029200" cy="6019800"/>
          </a:xfrm>
        </p:spPr>
        <p:txBody>
          <a:bodyPr/>
          <a:lstStyle/>
          <a:p>
            <a:pPr algn="ctr" eaLnBrk="1" hangingPunct="1">
              <a:lnSpc>
                <a:spcPct val="90000"/>
              </a:lnSpc>
              <a:buFontTx/>
              <a:buNone/>
            </a:pPr>
            <a:r>
              <a:rPr lang="en-US" altLang="en-US" sz="2200" b="1" dirty="0" smtClean="0"/>
              <a:t>Czar Nicholas </a:t>
            </a:r>
            <a:r>
              <a:rPr lang="en-US" altLang="en-US" sz="2200" b="1" dirty="0" smtClean="0"/>
              <a:t>II (1868-1918)</a:t>
            </a:r>
            <a:endParaRPr lang="en-US" altLang="en-US" sz="2200" b="1" dirty="0" smtClean="0"/>
          </a:p>
          <a:p>
            <a:pPr eaLnBrk="1" hangingPunct="1">
              <a:lnSpc>
                <a:spcPct val="90000"/>
              </a:lnSpc>
            </a:pPr>
            <a:r>
              <a:rPr lang="en-US" altLang="en-US" sz="2200" dirty="0" smtClean="0"/>
              <a:t>Czar Nicholas II was Russia’s last czar. He was part of the Romanov dynasty that ruled Russia for over 300 years!</a:t>
            </a:r>
          </a:p>
          <a:p>
            <a:pPr eaLnBrk="1" hangingPunct="1">
              <a:lnSpc>
                <a:spcPct val="90000"/>
              </a:lnSpc>
            </a:pPr>
            <a:r>
              <a:rPr lang="en-US" altLang="en-US" sz="2200" dirty="0" smtClean="0"/>
              <a:t>Czar means </a:t>
            </a:r>
            <a:r>
              <a:rPr lang="en-US" altLang="en-US" sz="2200" i="1" dirty="0" smtClean="0"/>
              <a:t>emperor</a:t>
            </a:r>
            <a:r>
              <a:rPr lang="en-US" altLang="en-US" sz="2200" dirty="0" smtClean="0"/>
              <a:t> and comes from the word </a:t>
            </a:r>
            <a:r>
              <a:rPr lang="en-US" altLang="en-US" sz="2200" i="1" dirty="0" smtClean="0"/>
              <a:t>Caesar</a:t>
            </a:r>
            <a:r>
              <a:rPr lang="en-US" altLang="en-US" sz="2200" dirty="0" smtClean="0"/>
              <a:t>. </a:t>
            </a:r>
          </a:p>
          <a:p>
            <a:pPr eaLnBrk="1" hangingPunct="1">
              <a:lnSpc>
                <a:spcPct val="90000"/>
              </a:lnSpc>
            </a:pPr>
            <a:r>
              <a:rPr lang="en-US" altLang="en-US" sz="2200" dirty="0" smtClean="0"/>
              <a:t>Russian czars lived in a magnificent palace called the Kremlin. </a:t>
            </a:r>
          </a:p>
          <a:p>
            <a:pPr eaLnBrk="1" hangingPunct="1">
              <a:lnSpc>
                <a:spcPct val="90000"/>
              </a:lnSpc>
            </a:pPr>
            <a:r>
              <a:rPr lang="en-US" altLang="en-US" sz="2200" dirty="0" smtClean="0"/>
              <a:t>Czar Nicholas was narrow-minded and incompetent. He was an autocrat – a self-appointed ruler who holds all the political power. </a:t>
            </a:r>
          </a:p>
          <a:p>
            <a:pPr eaLnBrk="1" hangingPunct="1">
              <a:lnSpc>
                <a:spcPct val="90000"/>
              </a:lnSpc>
            </a:pPr>
            <a:r>
              <a:rPr lang="en-US" altLang="en-US" sz="2200" dirty="0" smtClean="0"/>
              <a:t>In March 1917, there were food riots and army mutinies in Petrograd (a Russian city). Czar Nicholas couldn’t cope with the difficult situation, so he abdicated the throne. </a:t>
            </a:r>
          </a:p>
        </p:txBody>
      </p:sp>
      <p:sp>
        <p:nvSpPr>
          <p:cNvPr id="15363" name="Text Box 9"/>
          <p:cNvSpPr txBox="1">
            <a:spLocks noChangeArrowheads="1"/>
          </p:cNvSpPr>
          <p:nvPr/>
        </p:nvSpPr>
        <p:spPr bwMode="auto">
          <a:xfrm>
            <a:off x="5638800" y="5486400"/>
            <a:ext cx="3200400" cy="788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t>In </a:t>
            </a:r>
            <a:r>
              <a:rPr lang="en-US" altLang="en-US" sz="1800" i="1"/>
              <a:t>Animal Farm</a:t>
            </a:r>
            <a:r>
              <a:rPr lang="en-US" altLang="en-US" sz="1800"/>
              <a:t> …  </a:t>
            </a:r>
          </a:p>
          <a:p>
            <a:pPr eaLnBrk="1" hangingPunct="1">
              <a:spcBef>
                <a:spcPct val="50000"/>
              </a:spcBef>
              <a:buFontTx/>
              <a:buNone/>
            </a:pPr>
            <a:r>
              <a:rPr lang="en-US" altLang="en-US" sz="1800"/>
              <a:t>Mr. Jones = Czar Nicholas II</a:t>
            </a:r>
          </a:p>
        </p:txBody>
      </p:sp>
      <p:pic>
        <p:nvPicPr>
          <p:cNvPr id="15364" name="Picture 12" descr="nicholas_portra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381000"/>
            <a:ext cx="201295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4" descr="history-museum-kremlin-night-view-wide-fu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429000"/>
            <a:ext cx="3200400" cy="1844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body" sz="half" idx="2"/>
          </p:nvPr>
        </p:nvSpPr>
        <p:spPr>
          <a:xfrm>
            <a:off x="3200400" y="381000"/>
            <a:ext cx="5715000" cy="6172200"/>
          </a:xfrm>
        </p:spPr>
        <p:txBody>
          <a:bodyPr/>
          <a:lstStyle/>
          <a:p>
            <a:pPr algn="ctr" eaLnBrk="1" hangingPunct="1">
              <a:lnSpc>
                <a:spcPct val="90000"/>
              </a:lnSpc>
              <a:buFontTx/>
              <a:buNone/>
            </a:pPr>
            <a:r>
              <a:rPr lang="en-US" altLang="en-US" sz="2400" b="1" dirty="0" smtClean="0"/>
              <a:t>Karl </a:t>
            </a:r>
            <a:r>
              <a:rPr lang="en-US" altLang="en-US" sz="2400" b="1" dirty="0" smtClean="0"/>
              <a:t>Marx (1818-1883)</a:t>
            </a:r>
            <a:endParaRPr lang="en-US" altLang="en-US" sz="2400" b="1" dirty="0" smtClean="0"/>
          </a:p>
          <a:p>
            <a:pPr eaLnBrk="1" hangingPunct="1">
              <a:lnSpc>
                <a:spcPct val="90000"/>
              </a:lnSpc>
            </a:pPr>
            <a:r>
              <a:rPr lang="en-US" altLang="en-US" sz="2400" dirty="0" smtClean="0"/>
              <a:t>Marx believed the workers (proletarians) were the true producers of wealth. But the capitalists (bourgeoisie) owned the means of production – land and industry. Therefore, the capitalists made huge profits while the workers earned just enough to survive. </a:t>
            </a:r>
          </a:p>
          <a:p>
            <a:pPr eaLnBrk="1" hangingPunct="1">
              <a:lnSpc>
                <a:spcPct val="90000"/>
              </a:lnSpc>
            </a:pPr>
            <a:r>
              <a:rPr lang="en-US" altLang="en-US" sz="2400" dirty="0" smtClean="0"/>
              <a:t>Marx called for “workers of the world” to unite against their capitalist oppressors.</a:t>
            </a:r>
          </a:p>
          <a:p>
            <a:pPr eaLnBrk="1" hangingPunct="1">
              <a:lnSpc>
                <a:spcPct val="90000"/>
              </a:lnSpc>
            </a:pPr>
            <a:r>
              <a:rPr lang="en-US" altLang="en-US" sz="2400" dirty="0" smtClean="0"/>
              <a:t>Marx believed that eventually the proletariat would become so numerous and so impoverished that they would rise up against the capitalist system throughout the world</a:t>
            </a:r>
            <a:r>
              <a:rPr lang="en-US" altLang="en-US" sz="2400" dirty="0" smtClean="0"/>
              <a:t>.</a:t>
            </a:r>
          </a:p>
          <a:p>
            <a:pPr marL="0" indent="0" eaLnBrk="1" hangingPunct="1">
              <a:lnSpc>
                <a:spcPct val="90000"/>
              </a:lnSpc>
              <a:buNone/>
            </a:pPr>
            <a:endParaRPr lang="en-US" altLang="en-US" sz="2400" dirty="0" smtClean="0"/>
          </a:p>
        </p:txBody>
      </p:sp>
      <p:pic>
        <p:nvPicPr>
          <p:cNvPr id="16387" name="Picture 8" descr="Karl_Mar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292258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 Box 12"/>
          <p:cNvSpPr txBox="1">
            <a:spLocks noChangeArrowheads="1"/>
          </p:cNvSpPr>
          <p:nvPr/>
        </p:nvSpPr>
        <p:spPr bwMode="auto">
          <a:xfrm>
            <a:off x="228600" y="4876800"/>
            <a:ext cx="2819400" cy="788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t>In </a:t>
            </a:r>
            <a:r>
              <a:rPr lang="en-US" altLang="en-US" sz="1800" i="1"/>
              <a:t>Animal Farm</a:t>
            </a:r>
            <a:r>
              <a:rPr lang="en-US" altLang="en-US" sz="1800"/>
              <a:t> …  </a:t>
            </a:r>
          </a:p>
          <a:p>
            <a:pPr eaLnBrk="1" hangingPunct="1">
              <a:spcBef>
                <a:spcPct val="50000"/>
              </a:spcBef>
              <a:buFontTx/>
              <a:buNone/>
            </a:pPr>
            <a:r>
              <a:rPr lang="en-US" altLang="en-US" sz="1800"/>
              <a:t>Old Major = Karl Marx</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body" sz="half" idx="2"/>
          </p:nvPr>
        </p:nvSpPr>
        <p:spPr>
          <a:xfrm>
            <a:off x="152400" y="381000"/>
            <a:ext cx="4953000" cy="6477000"/>
          </a:xfrm>
        </p:spPr>
        <p:txBody>
          <a:bodyPr/>
          <a:lstStyle/>
          <a:p>
            <a:pPr algn="ctr" eaLnBrk="1" hangingPunct="1">
              <a:lnSpc>
                <a:spcPct val="80000"/>
              </a:lnSpc>
              <a:buFontTx/>
              <a:buNone/>
            </a:pPr>
            <a:r>
              <a:rPr lang="en-US" altLang="en-US" sz="2200" b="1" smtClean="0"/>
              <a:t>Leon Trotsky</a:t>
            </a:r>
          </a:p>
          <a:p>
            <a:pPr eaLnBrk="1" hangingPunct="1">
              <a:lnSpc>
                <a:spcPct val="80000"/>
              </a:lnSpc>
            </a:pPr>
            <a:r>
              <a:rPr lang="en-US" altLang="en-US" sz="2200" smtClean="0"/>
              <a:t>Trotsky was a brilliant intellectual and speaker who organized the Red Army and led it to victory against the White Armies in the Civil War of 1918-1919.</a:t>
            </a:r>
          </a:p>
          <a:p>
            <a:pPr eaLnBrk="1" hangingPunct="1">
              <a:lnSpc>
                <a:spcPct val="80000"/>
              </a:lnSpc>
            </a:pPr>
            <a:r>
              <a:rPr lang="en-US" altLang="en-US" sz="2200" smtClean="0"/>
              <a:t>Trotsky and Stalin disagreed on Russia’s future. Trotsky wanted the Communist revolution to be worldwide. Stalin wanted to protect the Soviet Union from outside forces (keep communism in the USSR). </a:t>
            </a:r>
          </a:p>
          <a:p>
            <a:pPr eaLnBrk="1" hangingPunct="1">
              <a:lnSpc>
                <a:spcPct val="80000"/>
              </a:lnSpc>
            </a:pPr>
            <a:r>
              <a:rPr lang="en-US" altLang="en-US" sz="2200" smtClean="0"/>
              <a:t>Stalin defeated Trotsky at the Communist Party Congress in 1927 and gained control of the secret police. </a:t>
            </a:r>
          </a:p>
          <a:p>
            <a:pPr eaLnBrk="1" hangingPunct="1">
              <a:lnSpc>
                <a:spcPct val="80000"/>
              </a:lnSpc>
            </a:pPr>
            <a:r>
              <a:rPr lang="en-US" altLang="en-US" sz="2200" smtClean="0"/>
              <a:t>Trotsky was chased away by the KGB (secret police) and fled to Mexico City, where a Soviet agent killed him with an axe in 1940. </a:t>
            </a:r>
          </a:p>
        </p:txBody>
      </p:sp>
      <p:pic>
        <p:nvPicPr>
          <p:cNvPr id="17411" name="Picture 8" descr="russian_civil_war_1918-1920_leon_trotsk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838200"/>
            <a:ext cx="3082925"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9"/>
          <p:cNvSpPr txBox="1">
            <a:spLocks noChangeArrowheads="1"/>
          </p:cNvSpPr>
          <p:nvPr/>
        </p:nvSpPr>
        <p:spPr bwMode="auto">
          <a:xfrm>
            <a:off x="5791200" y="5029200"/>
            <a:ext cx="2819400" cy="788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t>In </a:t>
            </a:r>
            <a:r>
              <a:rPr lang="en-US" altLang="en-US" sz="1800" i="1"/>
              <a:t>Animal Farm</a:t>
            </a:r>
            <a:r>
              <a:rPr lang="en-US" altLang="en-US" sz="1800"/>
              <a:t> …  </a:t>
            </a:r>
          </a:p>
          <a:p>
            <a:pPr eaLnBrk="1" hangingPunct="1">
              <a:spcBef>
                <a:spcPct val="50000"/>
              </a:spcBef>
              <a:buFontTx/>
              <a:buNone/>
            </a:pPr>
            <a:r>
              <a:rPr lang="en-US" altLang="en-US" sz="1800"/>
              <a:t>Snowball = Leon Trotsky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body" sz="half" idx="2"/>
          </p:nvPr>
        </p:nvSpPr>
        <p:spPr>
          <a:xfrm>
            <a:off x="3276600" y="228600"/>
            <a:ext cx="5638800" cy="6400800"/>
          </a:xfrm>
        </p:spPr>
        <p:txBody>
          <a:bodyPr/>
          <a:lstStyle/>
          <a:p>
            <a:pPr algn="ctr" eaLnBrk="1" hangingPunct="1">
              <a:lnSpc>
                <a:spcPct val="80000"/>
              </a:lnSpc>
              <a:buFontTx/>
              <a:buNone/>
            </a:pPr>
            <a:r>
              <a:rPr lang="en-US" altLang="en-US" sz="2400" b="1" smtClean="0"/>
              <a:t>Joseph Stalin</a:t>
            </a:r>
          </a:p>
          <a:p>
            <a:pPr eaLnBrk="1" hangingPunct="1">
              <a:lnSpc>
                <a:spcPct val="80000"/>
              </a:lnSpc>
            </a:pPr>
            <a:r>
              <a:rPr lang="en-US" altLang="en-US" sz="2400" smtClean="0"/>
              <a:t>While most Russian leaders belonged to the middle-class, Joseph Stalin was born into the peasant class. </a:t>
            </a:r>
          </a:p>
          <a:p>
            <a:pPr eaLnBrk="1" hangingPunct="1">
              <a:lnSpc>
                <a:spcPct val="80000"/>
              </a:lnSpc>
            </a:pPr>
            <a:r>
              <a:rPr lang="en-US" altLang="en-US" sz="2400" smtClean="0"/>
              <a:t>Unlike Trotsky, Stalin was not well-educated and could not discuss Marxist theory on a sophisticated level. </a:t>
            </a:r>
          </a:p>
          <a:p>
            <a:pPr eaLnBrk="1" hangingPunct="1">
              <a:lnSpc>
                <a:spcPct val="80000"/>
              </a:lnSpc>
            </a:pPr>
            <a:r>
              <a:rPr lang="en-US" altLang="en-US" sz="2400" smtClean="0"/>
              <a:t>Stalin was named General Secretary of the Communist Party in 1922. He was in charge of dull paperwork for the Communist party. </a:t>
            </a:r>
          </a:p>
          <a:p>
            <a:pPr eaLnBrk="1" hangingPunct="1">
              <a:lnSpc>
                <a:spcPct val="80000"/>
              </a:lnSpc>
            </a:pPr>
            <a:r>
              <a:rPr lang="en-US" altLang="en-US" sz="2400" smtClean="0"/>
              <a:t>Though this position seemed unimportant, Stalin used his position as secretary to gain supporters for his future rise to power.  He eventually defeated Trotsky in the struggle for power. </a:t>
            </a:r>
          </a:p>
          <a:p>
            <a:pPr eaLnBrk="1" hangingPunct="1">
              <a:lnSpc>
                <a:spcPct val="80000"/>
              </a:lnSpc>
            </a:pPr>
            <a:endParaRPr lang="en-US" altLang="en-US" sz="2400" smtClean="0"/>
          </a:p>
        </p:txBody>
      </p:sp>
      <p:sp>
        <p:nvSpPr>
          <p:cNvPr id="18435" name="Text Box 7"/>
          <p:cNvSpPr txBox="1">
            <a:spLocks noChangeArrowheads="1"/>
          </p:cNvSpPr>
          <p:nvPr/>
        </p:nvSpPr>
        <p:spPr bwMode="auto">
          <a:xfrm>
            <a:off x="304800" y="4724400"/>
            <a:ext cx="2819400" cy="788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t>In </a:t>
            </a:r>
            <a:r>
              <a:rPr lang="en-US" altLang="en-US" sz="1800" i="1"/>
              <a:t>Animal Farm</a:t>
            </a:r>
            <a:r>
              <a:rPr lang="en-US" altLang="en-US" sz="1800"/>
              <a:t> …  </a:t>
            </a:r>
          </a:p>
          <a:p>
            <a:pPr eaLnBrk="1" hangingPunct="1">
              <a:spcBef>
                <a:spcPct val="50000"/>
              </a:spcBef>
              <a:buFontTx/>
              <a:buNone/>
            </a:pPr>
            <a:r>
              <a:rPr lang="en-US" altLang="en-US" sz="1800"/>
              <a:t>Napoleon = Joseph Stalin</a:t>
            </a:r>
          </a:p>
        </p:txBody>
      </p:sp>
      <p:pic>
        <p:nvPicPr>
          <p:cNvPr id="18436" name="Picture 10" descr="2stal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95400"/>
            <a:ext cx="279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381000"/>
            <a:ext cx="4419600" cy="6248400"/>
          </a:xfrm>
        </p:spPr>
        <p:txBody>
          <a:bodyPr/>
          <a:lstStyle/>
          <a:p>
            <a:pPr eaLnBrk="1" hangingPunct="1">
              <a:lnSpc>
                <a:spcPct val="90000"/>
              </a:lnSpc>
            </a:pPr>
            <a:r>
              <a:rPr lang="en-US" altLang="en-US" smtClean="0"/>
              <a:t>Things are about to get a little strange on Manor Farm. </a:t>
            </a:r>
          </a:p>
          <a:p>
            <a:pPr eaLnBrk="1" hangingPunct="1">
              <a:lnSpc>
                <a:spcPct val="90000"/>
              </a:lnSpc>
            </a:pPr>
            <a:r>
              <a:rPr lang="en-US" altLang="en-US" smtClean="0"/>
              <a:t>Farmer Jones has just locked up the henhouse and stumbled off to bed, thinking all is well in his barnyard. </a:t>
            </a:r>
          </a:p>
          <a:p>
            <a:pPr eaLnBrk="1" hangingPunct="1">
              <a:lnSpc>
                <a:spcPct val="90000"/>
              </a:lnSpc>
            </a:pPr>
            <a:r>
              <a:rPr lang="en-US" altLang="en-US" smtClean="0"/>
              <a:t>He probably wouldn’t believe the events that are about to unfold in the barn. </a:t>
            </a:r>
          </a:p>
        </p:txBody>
      </p:sp>
      <p:pic>
        <p:nvPicPr>
          <p:cNvPr id="4099" name="Picture 5" descr="chickens-blue_hen_h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295400"/>
            <a:ext cx="3889375" cy="377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457200"/>
            <a:ext cx="8229600" cy="5821363"/>
          </a:xfrm>
        </p:spPr>
        <p:txBody>
          <a:bodyPr/>
          <a:lstStyle/>
          <a:p>
            <a:pPr eaLnBrk="1" hangingPunct="1">
              <a:lnSpc>
                <a:spcPct val="90000"/>
              </a:lnSpc>
            </a:pPr>
            <a:r>
              <a:rPr lang="en-US" altLang="en-US" sz="2800" smtClean="0"/>
              <a:t>Under Joseph Stalin, the country fell under </a:t>
            </a:r>
            <a:r>
              <a:rPr lang="en-US" altLang="en-US" sz="2800" b="1" smtClean="0"/>
              <a:t>totalitarianism</a:t>
            </a:r>
            <a:r>
              <a:rPr lang="en-US" altLang="en-US" sz="2800" smtClean="0"/>
              <a:t> – a form of government with strong central rule that tries to control individual freedoms. </a:t>
            </a:r>
          </a:p>
          <a:p>
            <a:pPr lvl="1" eaLnBrk="1" hangingPunct="1">
              <a:lnSpc>
                <a:spcPct val="90000"/>
              </a:lnSpc>
            </a:pPr>
            <a:r>
              <a:rPr lang="en-US" altLang="en-US" sz="2400" smtClean="0"/>
              <a:t>Stalin instituted the “Five Years Plan” to increase economic growth, but ordered farms to give most of their produce to the government. </a:t>
            </a:r>
          </a:p>
          <a:p>
            <a:pPr lvl="1" eaLnBrk="1" hangingPunct="1">
              <a:lnSpc>
                <a:spcPct val="90000"/>
              </a:lnSpc>
            </a:pPr>
            <a:r>
              <a:rPr lang="en-US" altLang="en-US" sz="2400" smtClean="0"/>
              <a:t>Peasants often slaughtered their animals and burned down their farm buildings rather than give them to the Soviets!</a:t>
            </a:r>
          </a:p>
          <a:p>
            <a:pPr lvl="1" eaLnBrk="1" hangingPunct="1">
              <a:lnSpc>
                <a:spcPct val="90000"/>
              </a:lnSpc>
            </a:pPr>
            <a:r>
              <a:rPr lang="en-US" altLang="en-US" sz="2400" smtClean="0"/>
              <a:t>Peasants who opposed Stalin were sent to labor camps, deported, or executed. </a:t>
            </a:r>
          </a:p>
          <a:p>
            <a:pPr lvl="1" eaLnBrk="1" hangingPunct="1">
              <a:lnSpc>
                <a:spcPct val="90000"/>
              </a:lnSpc>
            </a:pPr>
            <a:r>
              <a:rPr lang="en-US" altLang="en-US" sz="2400" smtClean="0"/>
              <a:t>The Five-Year Plan created a man-made famine. Five million people starved to death or were executed as a result!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Moscow Purge Trials</a:t>
            </a:r>
          </a:p>
        </p:txBody>
      </p:sp>
      <p:sp>
        <p:nvSpPr>
          <p:cNvPr id="20483" name="Rectangle 3"/>
          <p:cNvSpPr>
            <a:spLocks noGrp="1" noChangeArrowheads="1"/>
          </p:cNvSpPr>
          <p:nvPr>
            <p:ph type="body" idx="1"/>
          </p:nvPr>
        </p:nvSpPr>
        <p:spPr/>
        <p:txBody>
          <a:bodyPr/>
          <a:lstStyle/>
          <a:p>
            <a:pPr eaLnBrk="1" hangingPunct="1">
              <a:lnSpc>
                <a:spcPct val="80000"/>
              </a:lnSpc>
            </a:pPr>
            <a:r>
              <a:rPr lang="en-US" altLang="en-US" sz="2800" smtClean="0"/>
              <a:t>By 1936, Stalin began to use what would become known as the Moscow Purge Trials to control workers. </a:t>
            </a:r>
          </a:p>
          <a:p>
            <a:pPr lvl="1" eaLnBrk="1" hangingPunct="1">
              <a:lnSpc>
                <a:spcPct val="80000"/>
              </a:lnSpc>
            </a:pPr>
            <a:r>
              <a:rPr lang="en-US" altLang="en-US" sz="2400" smtClean="0"/>
              <a:t>In 1936, sixteen prominent and loyal Communists publicly confessed to unbelievable crimes – spying, terrorism, and plotting with Leon Trotsky. </a:t>
            </a:r>
          </a:p>
          <a:p>
            <a:pPr lvl="2" eaLnBrk="1" hangingPunct="1">
              <a:lnSpc>
                <a:spcPct val="80000"/>
              </a:lnSpc>
            </a:pPr>
            <a:r>
              <a:rPr lang="en-US" altLang="en-US" sz="2000" smtClean="0"/>
              <a:t>There was no evidence of their guilt other than the confessions. </a:t>
            </a:r>
          </a:p>
          <a:p>
            <a:pPr lvl="2" eaLnBrk="1" hangingPunct="1">
              <a:lnSpc>
                <a:spcPct val="80000"/>
              </a:lnSpc>
            </a:pPr>
            <a:r>
              <a:rPr lang="en-US" altLang="en-US" sz="2000" smtClean="0"/>
              <a:t>All sixteen were immediately executed. </a:t>
            </a:r>
          </a:p>
          <a:p>
            <a:pPr lvl="1" eaLnBrk="1" hangingPunct="1">
              <a:lnSpc>
                <a:spcPct val="80000"/>
              </a:lnSpc>
            </a:pPr>
            <a:r>
              <a:rPr lang="en-US" altLang="en-US" sz="2400" smtClean="0"/>
              <a:t>About 70% of the Party leadership became victims of the Great Purge. </a:t>
            </a:r>
          </a:p>
          <a:p>
            <a:pPr lvl="1" eaLnBrk="1" hangingPunct="1">
              <a:lnSpc>
                <a:spcPct val="80000"/>
              </a:lnSpc>
            </a:pPr>
            <a:r>
              <a:rPr lang="en-US" altLang="en-US" sz="2400" smtClean="0"/>
              <a:t>These trials served as an example of what would happen to people if they opposed Stalin.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762000" y="1295400"/>
            <a:ext cx="7924800" cy="4830763"/>
          </a:xfrm>
        </p:spPr>
        <p:txBody>
          <a:bodyPr/>
          <a:lstStyle/>
          <a:p>
            <a:pPr eaLnBrk="1" hangingPunct="1"/>
            <a:r>
              <a:rPr lang="en-US" altLang="en-US" smtClean="0"/>
              <a:t>Although exact figures cannot be determined, some historians have estimated that Joseph Stalin may have killed as many as 20 million people! </a:t>
            </a:r>
          </a:p>
          <a:p>
            <a:pPr eaLnBrk="1" hangingPunct="1"/>
            <a:r>
              <a:rPr lang="en-US" altLang="en-US" smtClean="0"/>
              <a:t>To put this into perspective, consider the fact that Adolf Hitler is believed to have killed 11 million people in the Holocaust!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267200" y="914400"/>
            <a:ext cx="4724400" cy="6324600"/>
          </a:xfrm>
        </p:spPr>
        <p:txBody>
          <a:bodyPr/>
          <a:lstStyle/>
          <a:p>
            <a:pPr eaLnBrk="1" hangingPunct="1"/>
            <a:r>
              <a:rPr lang="en-US" altLang="en-US" smtClean="0"/>
              <a:t>Old Major, Mr. Jones’s prize-winning boar, has just gathered the animals together for a meeting. </a:t>
            </a:r>
          </a:p>
          <a:p>
            <a:pPr eaLnBrk="1" hangingPunct="1"/>
            <a:r>
              <a:rPr lang="en-US" altLang="en-US" smtClean="0"/>
              <a:t>Pigs, hens, horses, dogs, ducks, and goats congregate to listen to Old Major share his dream. </a:t>
            </a:r>
          </a:p>
        </p:txBody>
      </p:sp>
      <p:pic>
        <p:nvPicPr>
          <p:cNvPr id="5123" name="Picture 5" descr="blak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3735388"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381000"/>
            <a:ext cx="8229600" cy="4525963"/>
          </a:xfrm>
        </p:spPr>
        <p:txBody>
          <a:bodyPr/>
          <a:lstStyle/>
          <a:p>
            <a:pPr eaLnBrk="1" hangingPunct="1"/>
            <a:r>
              <a:rPr lang="en-US" altLang="en-US" smtClean="0"/>
              <a:t>Humans are the enemy, Old Major tells his fellow farm animals. They produce nothing, yet they own everything. </a:t>
            </a:r>
          </a:p>
          <a:p>
            <a:pPr eaLnBrk="1" hangingPunct="1"/>
            <a:r>
              <a:rPr lang="en-US" altLang="en-US" smtClean="0"/>
              <a:t>Animals, however, work their whole lives for their masters. They receive only enough food to keep them working. </a:t>
            </a:r>
          </a:p>
        </p:txBody>
      </p:sp>
      <p:pic>
        <p:nvPicPr>
          <p:cNvPr id="6147" name="Picture 5" descr="afar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657600"/>
            <a:ext cx="3867150" cy="290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648200" y="457200"/>
            <a:ext cx="4343400" cy="5943600"/>
          </a:xfrm>
        </p:spPr>
        <p:txBody>
          <a:bodyPr/>
          <a:lstStyle/>
          <a:p>
            <a:pPr eaLnBrk="1" hangingPunct="1">
              <a:lnSpc>
                <a:spcPct val="90000"/>
              </a:lnSpc>
            </a:pPr>
            <a:r>
              <a:rPr lang="en-US" altLang="en-US" dirty="0" smtClean="0"/>
              <a:t>Old Major believes that someday this will all change. </a:t>
            </a:r>
          </a:p>
          <a:p>
            <a:pPr lvl="1" eaLnBrk="1" hangingPunct="1">
              <a:lnSpc>
                <a:spcPct val="90000"/>
              </a:lnSpc>
            </a:pPr>
            <a:r>
              <a:rPr lang="en-US" altLang="en-US" sz="2500" dirty="0" smtClean="0"/>
              <a:t>Animals will work together to overthrow their oppressors. </a:t>
            </a:r>
          </a:p>
          <a:p>
            <a:pPr lvl="1" eaLnBrk="1" hangingPunct="1">
              <a:lnSpc>
                <a:spcPct val="90000"/>
              </a:lnSpc>
            </a:pPr>
            <a:r>
              <a:rPr lang="en-US" altLang="en-US" sz="2500" dirty="0" smtClean="0"/>
              <a:t>Animals will create their own farm where they will live and work in harmony, plenty, and equality. </a:t>
            </a:r>
          </a:p>
          <a:p>
            <a:pPr lvl="1" eaLnBrk="1" hangingPunct="1">
              <a:lnSpc>
                <a:spcPct val="90000"/>
              </a:lnSpc>
            </a:pPr>
            <a:r>
              <a:rPr lang="en-US" altLang="en-US" sz="2500" dirty="0" smtClean="0"/>
              <a:t>The days of slavery will end. </a:t>
            </a:r>
          </a:p>
          <a:p>
            <a:pPr lvl="1" eaLnBrk="1" hangingPunct="1">
              <a:lnSpc>
                <a:spcPct val="90000"/>
              </a:lnSpc>
            </a:pPr>
            <a:r>
              <a:rPr lang="en-US" altLang="en-US" sz="2500" dirty="0" smtClean="0"/>
              <a:t>The rebellion will come. </a:t>
            </a:r>
          </a:p>
          <a:p>
            <a:pPr lvl="1" eaLnBrk="1" hangingPunct="1">
              <a:lnSpc>
                <a:spcPct val="90000"/>
              </a:lnSpc>
            </a:pPr>
            <a:r>
              <a:rPr lang="en-US" altLang="en-US" sz="2500" dirty="0" smtClean="0"/>
              <a:t>Every animal must be ready! </a:t>
            </a:r>
          </a:p>
        </p:txBody>
      </p:sp>
      <p:pic>
        <p:nvPicPr>
          <p:cNvPr id="7171" name="Picture 5" descr="animal-far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14400"/>
            <a:ext cx="411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533400" y="1676400"/>
            <a:ext cx="8229600" cy="4525963"/>
          </a:xfrm>
        </p:spPr>
        <p:txBody>
          <a:bodyPr/>
          <a:lstStyle/>
          <a:p>
            <a:pPr algn="ctr" eaLnBrk="1" hangingPunct="1">
              <a:buFontTx/>
              <a:buNone/>
            </a:pPr>
            <a:r>
              <a:rPr lang="en-US" altLang="en-US" smtClean="0"/>
              <a:t>Will Manor Farm become the first true … </a:t>
            </a:r>
          </a:p>
          <a:p>
            <a:pPr algn="ctr" eaLnBrk="1" hangingPunct="1">
              <a:buFontTx/>
              <a:buNone/>
            </a:pPr>
            <a:endParaRPr lang="en-US" altLang="en-US" smtClean="0"/>
          </a:p>
          <a:p>
            <a:pPr algn="ctr" eaLnBrk="1" hangingPunct="1"/>
            <a:endParaRPr lang="en-US" altLang="en-US" smtClean="0"/>
          </a:p>
          <a:p>
            <a:pPr algn="ctr" eaLnBrk="1" hangingPunct="1">
              <a:buFontTx/>
              <a:buNone/>
            </a:pPr>
            <a:r>
              <a:rPr lang="en-US" altLang="en-US" sz="6600" smtClean="0"/>
              <a:t>Animal Farm?!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228600"/>
            <a:ext cx="8229600" cy="4525963"/>
          </a:xfrm>
        </p:spPr>
        <p:txBody>
          <a:bodyPr/>
          <a:lstStyle/>
          <a:p>
            <a:pPr eaLnBrk="1" hangingPunct="1"/>
            <a:r>
              <a:rPr lang="en-US" altLang="en-US" sz="2800" smtClean="0"/>
              <a:t>George Orwell wrote </a:t>
            </a:r>
            <a:r>
              <a:rPr lang="en-US" altLang="en-US" sz="2800" i="1" smtClean="0"/>
              <a:t>Animal Farm</a:t>
            </a:r>
            <a:r>
              <a:rPr lang="en-US" altLang="en-US" sz="2800" smtClean="0"/>
              <a:t> between November 1943 and February 1944. </a:t>
            </a:r>
          </a:p>
          <a:p>
            <a:pPr eaLnBrk="1" hangingPunct="1"/>
            <a:r>
              <a:rPr lang="en-US" altLang="en-US" sz="2800" smtClean="0"/>
              <a:t>He wrote a preface to this novel that was never published. In the preface, he explained his purpose in writing </a:t>
            </a:r>
            <a:r>
              <a:rPr lang="en-US" altLang="en-US" sz="2800" i="1" smtClean="0"/>
              <a:t>Animal Farm</a:t>
            </a:r>
            <a:r>
              <a:rPr lang="en-US" altLang="en-US" sz="2800" smtClean="0"/>
              <a:t>. </a:t>
            </a:r>
          </a:p>
          <a:p>
            <a:pPr lvl="1" eaLnBrk="1" hangingPunct="1"/>
            <a:r>
              <a:rPr lang="en-US" altLang="en-US" sz="2400" smtClean="0"/>
              <a:t>He was angry that people in Europe admired Soviet Russia. </a:t>
            </a:r>
          </a:p>
          <a:p>
            <a:pPr lvl="1" eaLnBrk="1" hangingPunct="1"/>
            <a:r>
              <a:rPr lang="en-US" altLang="en-US" sz="2400" smtClean="0"/>
              <a:t>He wanted to write a critical novel about Joseph Stalin. </a:t>
            </a:r>
          </a:p>
        </p:txBody>
      </p:sp>
      <p:pic>
        <p:nvPicPr>
          <p:cNvPr id="9219" name="Picture 5" descr="20070322-george-orwell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962400"/>
            <a:ext cx="3505200" cy="265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4419600" cy="1112838"/>
          </a:xfrm>
        </p:spPr>
        <p:txBody>
          <a:bodyPr/>
          <a:lstStyle/>
          <a:p>
            <a:pPr eaLnBrk="1" hangingPunct="1"/>
            <a:r>
              <a:rPr lang="en-US" altLang="en-US" smtClean="0"/>
              <a:t>Literary Form</a:t>
            </a:r>
          </a:p>
        </p:txBody>
      </p:sp>
      <p:sp>
        <p:nvSpPr>
          <p:cNvPr id="10243" name="Rectangle 3"/>
          <p:cNvSpPr>
            <a:spLocks noGrp="1" noChangeArrowheads="1"/>
          </p:cNvSpPr>
          <p:nvPr>
            <p:ph type="body" idx="1"/>
          </p:nvPr>
        </p:nvSpPr>
        <p:spPr>
          <a:xfrm>
            <a:off x="228600" y="1066800"/>
            <a:ext cx="5715000" cy="4983163"/>
          </a:xfrm>
        </p:spPr>
        <p:txBody>
          <a:bodyPr/>
          <a:lstStyle/>
          <a:p>
            <a:pPr eaLnBrk="1" hangingPunct="1">
              <a:lnSpc>
                <a:spcPct val="90000"/>
              </a:lnSpc>
            </a:pPr>
            <a:r>
              <a:rPr lang="en-US" altLang="en-US" sz="2400" smtClean="0"/>
              <a:t>George Orwell decided to write </a:t>
            </a:r>
            <a:r>
              <a:rPr lang="en-US" altLang="en-US" sz="2400" i="1" smtClean="0"/>
              <a:t>Animal Farm</a:t>
            </a:r>
            <a:r>
              <a:rPr lang="en-US" altLang="en-US" sz="2400" smtClean="0"/>
              <a:t> in the form of a </a:t>
            </a:r>
            <a:r>
              <a:rPr lang="en-US" altLang="en-US" sz="2400" b="1" smtClean="0"/>
              <a:t>fairy story</a:t>
            </a:r>
            <a:r>
              <a:rPr lang="en-US" altLang="en-US" sz="2400" smtClean="0"/>
              <a:t>, or </a:t>
            </a:r>
            <a:r>
              <a:rPr lang="en-US" altLang="en-US" sz="2400" b="1" smtClean="0"/>
              <a:t>fairy tale</a:t>
            </a:r>
            <a:r>
              <a:rPr lang="en-US" altLang="en-US" sz="2400" smtClean="0"/>
              <a:t>.</a:t>
            </a:r>
          </a:p>
          <a:p>
            <a:pPr lvl="1" eaLnBrk="1" hangingPunct="1">
              <a:lnSpc>
                <a:spcPct val="90000"/>
              </a:lnSpc>
            </a:pPr>
            <a:r>
              <a:rPr lang="en-US" altLang="en-US" sz="2000" smtClean="0"/>
              <a:t>A fairy tale is usually written for children about magical or fantastic events that are not true. </a:t>
            </a:r>
          </a:p>
          <a:p>
            <a:pPr lvl="1" eaLnBrk="1" hangingPunct="1">
              <a:lnSpc>
                <a:spcPct val="90000"/>
              </a:lnSpc>
            </a:pPr>
            <a:r>
              <a:rPr lang="en-US" altLang="en-US" sz="2000" smtClean="0"/>
              <a:t>Orwell originally subtitled </a:t>
            </a:r>
            <a:r>
              <a:rPr lang="en-US" altLang="en-US" sz="2000" i="1" smtClean="0"/>
              <a:t>Animal Farm</a:t>
            </a:r>
            <a:r>
              <a:rPr lang="en-US" altLang="en-US" sz="2000" smtClean="0"/>
              <a:t> “a fairy story” in order to stress that it </a:t>
            </a:r>
            <a:r>
              <a:rPr lang="en-US" altLang="en-US" sz="2000" i="1" smtClean="0"/>
              <a:t>was</a:t>
            </a:r>
            <a:r>
              <a:rPr lang="en-US" altLang="en-US" sz="2000" smtClean="0"/>
              <a:t> fantastic, but unfortunately, it was </a:t>
            </a:r>
            <a:r>
              <a:rPr lang="en-US" altLang="en-US" sz="2000" i="1" smtClean="0"/>
              <a:t>not</a:t>
            </a:r>
            <a:r>
              <a:rPr lang="en-US" altLang="en-US" sz="2000" smtClean="0"/>
              <a:t> untrue.  </a:t>
            </a:r>
          </a:p>
          <a:p>
            <a:pPr eaLnBrk="1" hangingPunct="1">
              <a:lnSpc>
                <a:spcPct val="90000"/>
              </a:lnSpc>
            </a:pPr>
            <a:r>
              <a:rPr lang="en-US" altLang="en-US" sz="2400" smtClean="0"/>
              <a:t>The literary form of the </a:t>
            </a:r>
            <a:r>
              <a:rPr lang="en-US" altLang="en-US" sz="2400" b="1" smtClean="0"/>
              <a:t>animal fable</a:t>
            </a:r>
            <a:r>
              <a:rPr lang="en-US" altLang="en-US" sz="2400" smtClean="0"/>
              <a:t> has been used for centuries. </a:t>
            </a:r>
          </a:p>
          <a:p>
            <a:pPr lvl="1" eaLnBrk="1" hangingPunct="1">
              <a:lnSpc>
                <a:spcPct val="90000"/>
              </a:lnSpc>
            </a:pPr>
            <a:r>
              <a:rPr lang="en-US" altLang="en-US" sz="2400" smtClean="0"/>
              <a:t>Animal fables are short stories that teach a moral lesson. They include animals that often talk and act like humans. (Ex: Aesop’s fables)</a:t>
            </a:r>
          </a:p>
        </p:txBody>
      </p:sp>
      <p:pic>
        <p:nvPicPr>
          <p:cNvPr id="10244" name="Picture 5" descr="hare&amp;tortoise_1_l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685800"/>
            <a:ext cx="32004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7" descr="6a00c225280d1d8fdb00c2252a904b549d-500p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819400"/>
            <a:ext cx="27305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Fable: </a:t>
            </a:r>
            <a:br>
              <a:rPr lang="en-US" dirty="0" smtClean="0"/>
            </a:br>
            <a:r>
              <a:rPr lang="en-US" dirty="0" smtClean="0"/>
              <a:t>“The Very Proper Gander”</a:t>
            </a:r>
            <a:endParaRPr lang="en-US" dirty="0"/>
          </a:p>
        </p:txBody>
      </p:sp>
      <p:sp>
        <p:nvSpPr>
          <p:cNvPr id="3" name="Content Placeholder 2"/>
          <p:cNvSpPr>
            <a:spLocks noGrp="1"/>
          </p:cNvSpPr>
          <p:nvPr>
            <p:ph idx="1"/>
          </p:nvPr>
        </p:nvSpPr>
        <p:spPr/>
        <p:txBody>
          <a:bodyPr/>
          <a:lstStyle/>
          <a:p>
            <a:pPr marL="0" indent="0" algn="ctr">
              <a:buNone/>
            </a:pPr>
            <a:r>
              <a:rPr lang="en-US" sz="2400" dirty="0" smtClean="0"/>
              <a:t>By</a:t>
            </a:r>
            <a:r>
              <a:rPr lang="en-US" sz="2400" dirty="0"/>
              <a:t>:  James </a:t>
            </a:r>
            <a:r>
              <a:rPr lang="en-US" sz="2400" dirty="0" smtClean="0"/>
              <a:t>Thurber</a:t>
            </a:r>
            <a:endParaRPr lang="en-US" sz="2400" dirty="0"/>
          </a:p>
          <a:p>
            <a:pPr marL="0" indent="0">
              <a:buNone/>
            </a:pPr>
            <a:r>
              <a:rPr lang="en-US" sz="2400" dirty="0"/>
              <a:t>   </a:t>
            </a:r>
            <a:r>
              <a:rPr lang="en-US" sz="2400" dirty="0" smtClean="0"/>
              <a:t> </a:t>
            </a:r>
            <a:r>
              <a:rPr lang="en-US" sz="2400" dirty="0"/>
              <a:t>Not so very long ago there was a very fine gander.  He was strong and smooth and beautiful and he spent most of his time singing to his wife and children.  One day somebody who saw him strutting up and down in his yard and singing remarked, “There is a very proper gander.”  An old hen overheard this and told her husband about it that night in the roost.  “They said something about propaganda,” she said.  “I have always suspected that,” said the rooster, and he went around the barnyard next day telling everybody that the very fine gander was a dangerous bird, more than likely a hawk in </a:t>
            </a:r>
            <a:r>
              <a:rPr lang="en-US" sz="2400" dirty="0" smtClean="0"/>
              <a:t>gander’s</a:t>
            </a:r>
            <a:endParaRPr lang="en-US" sz="2400" dirty="0"/>
          </a:p>
        </p:txBody>
      </p:sp>
    </p:spTree>
    <p:extLst>
      <p:ext uri="{BB962C8B-B14F-4D97-AF65-F5344CB8AC3E}">
        <p14:creationId xmlns:p14="http://schemas.microsoft.com/office/powerpoint/2010/main" val="574693242"/>
      </p:ext>
    </p:extLst>
  </p:cSld>
  <p:clrMapOvr>
    <a:masterClrMapping/>
  </p:clrMapOvr>
</p:sld>
</file>

<file path=ppt/theme/theme1.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2441</TotalTime>
  <Words>1679</Words>
  <Application>Microsoft Office PowerPoint</Application>
  <PresentationFormat>On-screen Show (4:3)</PresentationFormat>
  <Paragraphs>99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Default Design</vt:lpstr>
      <vt:lpstr>George Orwell’s Animal Farm and  The Russian Revolution</vt:lpstr>
      <vt:lpstr>PowerPoint Presentation</vt:lpstr>
      <vt:lpstr>PowerPoint Presentation</vt:lpstr>
      <vt:lpstr>PowerPoint Presentation</vt:lpstr>
      <vt:lpstr>PowerPoint Presentation</vt:lpstr>
      <vt:lpstr>PowerPoint Presentation</vt:lpstr>
      <vt:lpstr>PowerPoint Presentation</vt:lpstr>
      <vt:lpstr>Literary Form</vt:lpstr>
      <vt:lpstr>Fable:  “The Very Proper Gander”</vt:lpstr>
      <vt:lpstr>Gander cont.</vt:lpstr>
      <vt:lpstr>What’s the moral?</vt:lpstr>
      <vt:lpstr>PowerPoint Presentation</vt:lpstr>
      <vt:lpstr>Literal and Figurative Meaning in Animal Farm</vt:lpstr>
      <vt:lpstr>Satire</vt:lpstr>
      <vt:lpstr>Animal Farm and The Russian Revolution:  A Comparison</vt:lpstr>
      <vt:lpstr>PowerPoint Presentation</vt:lpstr>
      <vt:lpstr>PowerPoint Presentation</vt:lpstr>
      <vt:lpstr>PowerPoint Presentation</vt:lpstr>
      <vt:lpstr>PowerPoint Presentation</vt:lpstr>
      <vt:lpstr>PowerPoint Presentation</vt:lpstr>
      <vt:lpstr>Moscow Purge Trials</vt:lpstr>
      <vt:lpstr>PowerPoint Presentation</vt:lpstr>
    </vt:vector>
  </TitlesOfParts>
  <Company>Cornerstone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George Orwell’s Animal Farm and  the Russian Revolution</dc:title>
  <dc:creator>Technology Support</dc:creator>
  <cp:lastModifiedBy>Laura E Flahive</cp:lastModifiedBy>
  <cp:revision>47</cp:revision>
  <dcterms:created xsi:type="dcterms:W3CDTF">2008-11-28T18:12:05Z</dcterms:created>
  <dcterms:modified xsi:type="dcterms:W3CDTF">2015-10-04T23:16:06Z</dcterms:modified>
</cp:coreProperties>
</file>